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76" r:id="rId10"/>
    <p:sldId id="280" r:id="rId11"/>
    <p:sldId id="263" r:id="rId12"/>
    <p:sldId id="277" r:id="rId13"/>
    <p:sldId id="278" r:id="rId14"/>
    <p:sldId id="279" r:id="rId15"/>
    <p:sldId id="264" r:id="rId16"/>
    <p:sldId id="265" r:id="rId17"/>
  </p:sldIdLst>
  <p:sldSz cx="18288000" cy="10287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Bold" panose="020B0806030504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323E1A"/>
    <a:srgbClr val="455624"/>
    <a:srgbClr val="394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33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oom.com/share/ded60cb3bcee4c6c8c405f8d10018744?sid=e5a3ddce-ff15-4bf6-863f-e8a23c43ff1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7473" y="1028700"/>
            <a:ext cx="7393322" cy="4424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Housing Price Prediction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2778" y="8787209"/>
            <a:ext cx="8261222" cy="471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9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AML 3104 - Neural Networks and Deep Learning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0317391" y="2651937"/>
            <a:ext cx="7970609" cy="4941778"/>
          </a:xfrm>
          <a:custGeom>
            <a:avLst/>
            <a:gdLst/>
            <a:ahLst/>
            <a:cxnLst/>
            <a:rect l="l" t="t" r="r" b="b"/>
            <a:pathLst>
              <a:path w="7970609" h="4941778">
                <a:moveTo>
                  <a:pt x="7970609" y="0"/>
                </a:moveTo>
                <a:lnTo>
                  <a:pt x="0" y="0"/>
                </a:lnTo>
                <a:lnTo>
                  <a:pt x="0" y="4941777"/>
                </a:lnTo>
                <a:lnTo>
                  <a:pt x="7970609" y="4941777"/>
                </a:lnTo>
                <a:lnTo>
                  <a:pt x="79706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F4E7B-79F2-8E13-F4A4-11E6FAEBD09C}"/>
              </a:ext>
            </a:extLst>
          </p:cNvPr>
          <p:cNvSpPr txBox="1"/>
          <p:nvPr/>
        </p:nvSpPr>
        <p:spPr>
          <a:xfrm>
            <a:off x="817472" y="5673548"/>
            <a:ext cx="65739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455624"/>
                </a:solidFill>
              </a:rPr>
              <a:t>Final Project Presentation</a:t>
            </a:r>
            <a:endParaRPr lang="en-CA" sz="4400" dirty="0">
              <a:solidFill>
                <a:srgbClr val="45562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DE5407-2451-9601-F173-A354A6E0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647700"/>
            <a:ext cx="11658600" cy="91440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2D70AB-0F3F-9845-76E3-0F6D56A4EDB4}"/>
              </a:ext>
            </a:extLst>
          </p:cNvPr>
          <p:cNvSpPr/>
          <p:nvPr/>
        </p:nvSpPr>
        <p:spPr>
          <a:xfrm>
            <a:off x="914400" y="3543300"/>
            <a:ext cx="4572000" cy="4038600"/>
          </a:xfrm>
          <a:prstGeom prst="rightArrow">
            <a:avLst/>
          </a:prstGeom>
          <a:solidFill>
            <a:srgbClr val="00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61864-DBE2-AD55-43AC-C6D298F811C4}"/>
              </a:ext>
            </a:extLst>
          </p:cNvPr>
          <p:cNvSpPr txBox="1"/>
          <p:nvPr/>
        </p:nvSpPr>
        <p:spPr>
          <a:xfrm>
            <a:off x="1219200" y="4729518"/>
            <a:ext cx="373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Feature Importance</a:t>
            </a:r>
            <a:endParaRPr lang="en-CA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34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9930" y="3619500"/>
            <a:ext cx="2803253" cy="1121301"/>
          </a:xfrm>
          <a:custGeom>
            <a:avLst/>
            <a:gdLst/>
            <a:ahLst/>
            <a:cxnLst/>
            <a:rect l="l" t="t" r="r" b="b"/>
            <a:pathLst>
              <a:path w="2803253" h="1121301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819150"/>
            <a:ext cx="13754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Finding the Best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7152" y="5295900"/>
            <a:ext cx="393642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7152" y="6286500"/>
            <a:ext cx="3936425" cy="10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2"/>
              </a:lnSpc>
              <a:spcBef>
                <a:spcPct val="0"/>
              </a:spcBef>
            </a:pPr>
            <a:r>
              <a:rPr lang="en-US" sz="2094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Assumes linear relationship between dependent variable and independent variables</a:t>
            </a:r>
            <a:r>
              <a:rPr lang="en-US" sz="2094" u="none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2330" y="3695700"/>
            <a:ext cx="129522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7" name="Freeform 7"/>
          <p:cNvSpPr/>
          <p:nvPr/>
        </p:nvSpPr>
        <p:spPr>
          <a:xfrm>
            <a:off x="12692058" y="3543300"/>
            <a:ext cx="2803253" cy="1121301"/>
          </a:xfrm>
          <a:custGeom>
            <a:avLst/>
            <a:gdLst/>
            <a:ahLst/>
            <a:cxnLst/>
            <a:rect l="l" t="t" r="r" b="b"/>
            <a:pathLst>
              <a:path w="2803253" h="1121301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3004141" y="3619500"/>
            <a:ext cx="147910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9" name="Freeform 9"/>
          <p:cNvSpPr/>
          <p:nvPr/>
        </p:nvSpPr>
        <p:spPr>
          <a:xfrm>
            <a:off x="6899648" y="3619500"/>
            <a:ext cx="2803253" cy="1121301"/>
          </a:xfrm>
          <a:custGeom>
            <a:avLst/>
            <a:gdLst/>
            <a:ahLst/>
            <a:cxnLst/>
            <a:rect l="l" t="t" r="r" b="b"/>
            <a:pathLst>
              <a:path w="2803253" h="1121301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7131889" y="3695700"/>
            <a:ext cx="152728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98259" y="5219700"/>
            <a:ext cx="3936425" cy="2158830"/>
            <a:chOff x="0" y="-700247"/>
            <a:chExt cx="5248566" cy="287844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00247"/>
              <a:ext cx="5248566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31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Decision Tree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22153"/>
              <a:ext cx="5248566" cy="145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r>
                <a:rPr lang="en-US" sz="2094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Split the data into branches, that </a:t>
              </a:r>
              <a:r>
                <a:rPr lang="en-US" sz="2094" u="none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can capture nonlinear relationships in the data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92058" y="5219700"/>
            <a:ext cx="3936425" cy="1939334"/>
            <a:chOff x="0" y="-700247"/>
            <a:chExt cx="5248566" cy="258577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00247"/>
              <a:ext cx="5248566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31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5353"/>
              <a:ext cx="5248566" cy="96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r>
                <a:rPr lang="en-US" sz="2094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Construct multiple decision trees and merge their result</a:t>
              </a:r>
              <a:r>
                <a:rPr lang="en-US" sz="2094" u="none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1C8B16-686D-A476-9834-A271521A92FE}"/>
              </a:ext>
            </a:extLst>
          </p:cNvPr>
          <p:cNvSpPr txBox="1"/>
          <p:nvPr/>
        </p:nvSpPr>
        <p:spPr>
          <a:xfrm>
            <a:off x="1107152" y="8343900"/>
            <a:ext cx="872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3300"/>
                </a:solidFill>
              </a:rPr>
              <a:t>Split and Standardize the data</a:t>
            </a:r>
            <a:endParaRPr lang="en-CA" sz="3600" dirty="0">
              <a:solidFill>
                <a:srgbClr val="0033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889FA-585B-02A8-562D-DD97A228FF82}"/>
              </a:ext>
            </a:extLst>
          </p:cNvPr>
          <p:cNvSpPr txBox="1"/>
          <p:nvPr/>
        </p:nvSpPr>
        <p:spPr>
          <a:xfrm>
            <a:off x="1044676" y="876301"/>
            <a:ext cx="1145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3300"/>
                </a:solidFill>
              </a:rPr>
              <a:t>Model Training using Linear Regression</a:t>
            </a:r>
            <a:endParaRPr lang="en-CA" sz="4800" dirty="0">
              <a:solidFill>
                <a:srgbClr val="00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55207-3056-50E8-B7D5-E563C4095B46}"/>
              </a:ext>
            </a:extLst>
          </p:cNvPr>
          <p:cNvSpPr txBox="1"/>
          <p:nvPr/>
        </p:nvSpPr>
        <p:spPr>
          <a:xfrm>
            <a:off x="1037302" y="2324480"/>
            <a:ext cx="15925800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>
                <a:solidFill>
                  <a:srgbClr val="003300"/>
                </a:solidFill>
                <a:latin typeface="Consolas" panose="020B0609020204030204" pitchFamily="49" charset="0"/>
              </a:rPr>
              <a:t>Linear</a:t>
            </a:r>
            <a:r>
              <a:rPr lang="en-CA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 Regressor CV RMSE</a:t>
            </a:r>
            <a:r>
              <a:rPr lang="en-US" sz="2400" dirty="0">
                <a:solidFill>
                  <a:srgbClr val="003300"/>
                </a:solidFill>
              </a:rPr>
              <a:t> :  </a:t>
            </a:r>
            <a:r>
              <a:rPr lang="en-CA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120401.96456486163, 115387.73803984754,    	113816.69197213936, 						118087.0678649692, 	120223.58169826161</a:t>
            </a:r>
            <a:r>
              <a:rPr lang="en-US" sz="2400" dirty="0">
                <a:solidFill>
                  <a:srgbClr val="003300"/>
                </a:solidFill>
              </a:rPr>
              <a:t> </a:t>
            </a:r>
            <a:endParaRPr lang="en-CA" sz="2400" dirty="0">
              <a:solidFill>
                <a:srgbClr val="003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8B79E-9B3E-4F1A-4F80-0434F446ECBA}"/>
              </a:ext>
            </a:extLst>
          </p:cNvPr>
          <p:cNvSpPr txBox="1"/>
          <p:nvPr/>
        </p:nvSpPr>
        <p:spPr>
          <a:xfrm>
            <a:off x="1143000" y="4983659"/>
            <a:ext cx="1211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00"/>
                </a:solidFill>
              </a:rPr>
              <a:t>After Hyperparameter tuning using Ridge Regression</a:t>
            </a:r>
            <a:r>
              <a:rPr lang="en-US" dirty="0"/>
              <a:t> 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B3041-2EFC-C8FE-308D-1FC91D6CBC2F}"/>
              </a:ext>
            </a:extLst>
          </p:cNvPr>
          <p:cNvSpPr txBox="1"/>
          <p:nvPr/>
        </p:nvSpPr>
        <p:spPr>
          <a:xfrm>
            <a:off x="1219200" y="6305371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3300"/>
                </a:solidFill>
              </a:rPr>
              <a:t>Best RMSE : </a:t>
            </a:r>
            <a:r>
              <a:rPr lang="en-CA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114281.7806</a:t>
            </a:r>
          </a:p>
          <a:p>
            <a:r>
              <a:rPr lang="en-CA" sz="2400" dirty="0">
                <a:solidFill>
                  <a:srgbClr val="003300"/>
                </a:solidFill>
                <a:latin typeface="Consolas" panose="020B0609020204030204" pitchFamily="49" charset="0"/>
              </a:rPr>
              <a:t>R2      : </a:t>
            </a:r>
            <a:r>
              <a:rPr lang="en-CA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0.6303</a:t>
            </a:r>
          </a:p>
          <a:p>
            <a:r>
              <a:rPr lang="en-CA" sz="2400" dirty="0">
                <a:solidFill>
                  <a:srgbClr val="003300"/>
                </a:solidFill>
                <a:latin typeface="Consolas" panose="020B0609020204030204" pitchFamily="49" charset="0"/>
              </a:rPr>
              <a:t>Adj R2  : </a:t>
            </a:r>
            <a:r>
              <a:rPr lang="en-CA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0.6287</a:t>
            </a:r>
            <a:endParaRPr lang="en-CA" sz="2400" dirty="0">
              <a:solidFill>
                <a:srgbClr val="003300"/>
              </a:solidFill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7F85E35-4F44-A784-0AA6-CF651CC5F888}"/>
              </a:ext>
            </a:extLst>
          </p:cNvPr>
          <p:cNvSpPr/>
          <p:nvPr/>
        </p:nvSpPr>
        <p:spPr>
          <a:xfrm flipH="1">
            <a:off x="10317389" y="6305370"/>
            <a:ext cx="7970609" cy="4019729"/>
          </a:xfrm>
          <a:custGeom>
            <a:avLst/>
            <a:gdLst/>
            <a:ahLst/>
            <a:cxnLst/>
            <a:rect l="l" t="t" r="r" b="b"/>
            <a:pathLst>
              <a:path w="7970609" h="4941778">
                <a:moveTo>
                  <a:pt x="7970609" y="0"/>
                </a:moveTo>
                <a:lnTo>
                  <a:pt x="0" y="0"/>
                </a:lnTo>
                <a:lnTo>
                  <a:pt x="0" y="4941777"/>
                </a:lnTo>
                <a:lnTo>
                  <a:pt x="7970609" y="4941777"/>
                </a:lnTo>
                <a:lnTo>
                  <a:pt x="79706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155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09625"/>
            <a:ext cx="9105900" cy="1190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48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Decision Tree Regression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03459"/>
            <a:ext cx="12306300" cy="887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l">
              <a:lnSpc>
                <a:spcPts val="3600"/>
              </a:lnSpc>
            </a:pPr>
            <a:r>
              <a:rPr lang="en-CA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Decision Tree Regressor CV RMSE: 104729.83363770414, 105629.6571570201, 98102.06461478004, 105458.30837435935, 108563.86464832787</a:t>
            </a:r>
            <a:endParaRPr lang="en-US" sz="2400" dirty="0">
              <a:solidFill>
                <a:srgbClr val="0033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Freeform 9"/>
          <p:cNvSpPr/>
          <p:nvPr/>
        </p:nvSpPr>
        <p:spPr>
          <a:xfrm rot="516667">
            <a:off x="9772888" y="4034296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 rot="516667">
            <a:off x="15660597" y="-266330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 rot="516667">
            <a:off x="3942072" y="8412122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4832F3-EE4E-C347-0B8E-B1FC8A491995}"/>
              </a:ext>
            </a:extLst>
          </p:cNvPr>
          <p:cNvSpPr txBox="1"/>
          <p:nvPr/>
        </p:nvSpPr>
        <p:spPr>
          <a:xfrm>
            <a:off x="1028700" y="4838700"/>
            <a:ext cx="12077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00"/>
                </a:solidFill>
                <a:latin typeface="Monsteratt"/>
              </a:rPr>
              <a:t>After Hyperparameter tuning using Grid Search: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EDDF7-842B-C7B9-F27D-FAEB2E4730FF}"/>
              </a:ext>
            </a:extLst>
          </p:cNvPr>
          <p:cNvSpPr txBox="1"/>
          <p:nvPr/>
        </p:nvSpPr>
        <p:spPr>
          <a:xfrm>
            <a:off x="1028700" y="6076771"/>
            <a:ext cx="491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3300"/>
                </a:solidFill>
              </a:rPr>
              <a:t>Best RMSE : </a:t>
            </a:r>
            <a:r>
              <a:rPr lang="en-CA" sz="2400" dirty="0">
                <a:solidFill>
                  <a:srgbClr val="003300"/>
                </a:solidFill>
              </a:rPr>
              <a:t>83,987.31</a:t>
            </a:r>
          </a:p>
          <a:p>
            <a:r>
              <a:rPr lang="en-CA" sz="2400" dirty="0">
                <a:solidFill>
                  <a:srgbClr val="003300"/>
                </a:solidFill>
              </a:rPr>
              <a:t>R2               : </a:t>
            </a:r>
            <a:r>
              <a:rPr lang="en-CA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0.8003</a:t>
            </a:r>
            <a:endParaRPr lang="en-CA" sz="2400" dirty="0">
              <a:solidFill>
                <a:srgbClr val="003300"/>
              </a:solidFill>
            </a:endParaRPr>
          </a:p>
          <a:p>
            <a:r>
              <a:rPr lang="en-CA" sz="2400" dirty="0">
                <a:solidFill>
                  <a:srgbClr val="003300"/>
                </a:solidFill>
              </a:rPr>
              <a:t>Adj R2        : </a:t>
            </a:r>
            <a:r>
              <a:rPr lang="en-CA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0.7994</a:t>
            </a:r>
            <a:endParaRPr lang="en-CA" sz="2400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03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891FF-8CCF-D04D-A324-6AFD10743019}"/>
              </a:ext>
            </a:extLst>
          </p:cNvPr>
          <p:cNvSpPr txBox="1"/>
          <p:nvPr/>
        </p:nvSpPr>
        <p:spPr>
          <a:xfrm>
            <a:off x="914400" y="9525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3300"/>
                </a:solidFill>
              </a:rPr>
              <a:t>Random Forest Regressor</a:t>
            </a:r>
            <a:endParaRPr lang="en-CA" sz="4800" dirty="0">
              <a:solidFill>
                <a:srgbClr val="00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346D4-F813-7E62-EECA-19F14E9490CD}"/>
              </a:ext>
            </a:extLst>
          </p:cNvPr>
          <p:cNvSpPr txBox="1"/>
          <p:nvPr/>
        </p:nvSpPr>
        <p:spPr>
          <a:xfrm>
            <a:off x="914400" y="2857500"/>
            <a:ext cx="15468600" cy="225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Cross-validated R2 scores : 0.84301536 0.84112348 0.8483632 0.84444288 0.84273448 </a:t>
            </a:r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Mean cross-validated R2   : 0.843935879024176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3300"/>
                </a:solidFill>
                <a:latin typeface="Consolas" panose="020B0609020204030204" pitchFamily="49" charset="0"/>
              </a:rPr>
              <a:t>RMSE : </a:t>
            </a:r>
            <a:r>
              <a:rPr lang="en-CA" sz="2400" dirty="0"/>
              <a:t>72975.593</a:t>
            </a:r>
            <a:endParaRPr lang="en-US" sz="2400" dirty="0">
              <a:solidFill>
                <a:srgbClr val="0033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3300"/>
                </a:solidFill>
                <a:latin typeface="Consolas" panose="020B0609020204030204" pitchFamily="49" charset="0"/>
              </a:rPr>
              <a:t>Adj R2 : </a:t>
            </a:r>
            <a:r>
              <a:rPr lang="en-CA" sz="2400" b="0" i="0" dirty="0">
                <a:solidFill>
                  <a:srgbClr val="003300"/>
                </a:solidFill>
                <a:effectLst/>
                <a:latin typeface="Consolas" panose="020B0609020204030204" pitchFamily="49" charset="0"/>
              </a:rPr>
              <a:t>0.8432</a:t>
            </a:r>
            <a:endParaRPr lang="en-CA" sz="2400" dirty="0">
              <a:solidFill>
                <a:srgbClr val="003300"/>
              </a:solidFill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753BA9B-0764-44E8-03B9-31BEC5D44DAD}"/>
              </a:ext>
            </a:extLst>
          </p:cNvPr>
          <p:cNvSpPr/>
          <p:nvPr/>
        </p:nvSpPr>
        <p:spPr>
          <a:xfrm rot="3724814">
            <a:off x="11636520" y="2433669"/>
            <a:ext cx="6480502" cy="13508704"/>
          </a:xfrm>
          <a:custGeom>
            <a:avLst/>
            <a:gdLst/>
            <a:ahLst/>
            <a:cxnLst/>
            <a:rect l="l" t="t" r="r" b="b"/>
            <a:pathLst>
              <a:path w="13404163" h="14455470">
                <a:moveTo>
                  <a:pt x="0" y="0"/>
                </a:moveTo>
                <a:lnTo>
                  <a:pt x="13404163" y="0"/>
                </a:lnTo>
                <a:lnTo>
                  <a:pt x="13404163" y="14455470"/>
                </a:lnTo>
                <a:lnTo>
                  <a:pt x="0" y="14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551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016994"/>
              </p:ext>
            </p:extLst>
          </p:nvPr>
        </p:nvGraphicFramePr>
        <p:xfrm>
          <a:off x="1219200" y="2633178"/>
          <a:ext cx="16040100" cy="4655058"/>
        </p:xfrm>
        <a:graphic>
          <a:graphicData uri="http://schemas.openxmlformats.org/drawingml/2006/table">
            <a:tbl>
              <a:tblPr/>
              <a:tblGrid>
                <a:gridCol w="3821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1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217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AF4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RMSE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AF4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AF4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Adj R2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17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AF4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Linear Regression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99" dirty="0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</a:t>
                      </a:r>
                      <a:r>
                        <a:rPr lang="en-CA" sz="2800" b="0" i="0" dirty="0">
                          <a:solidFill>
                            <a:srgbClr val="003300"/>
                          </a:solidFill>
                          <a:effectLst/>
                          <a:latin typeface="Consolas" panose="020B0609020204030204" pitchFamily="49" charset="0"/>
                        </a:rPr>
                        <a:t>114281.7806</a:t>
                      </a:r>
                    </a:p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rite here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99" dirty="0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</a:t>
                      </a:r>
                      <a:r>
                        <a:rPr lang="en-CA" sz="2800" b="0" i="0" dirty="0">
                          <a:solidFill>
                            <a:srgbClr val="003300"/>
                          </a:solidFill>
                          <a:effectLst/>
                          <a:latin typeface="Consolas" panose="020B0609020204030204" pitchFamily="49" charset="0"/>
                        </a:rPr>
                        <a:t>0.6303</a:t>
                      </a:r>
                    </a:p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rite here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</a:t>
                      </a:r>
                      <a:r>
                        <a:rPr lang="en-CA" sz="2800" b="0" i="0" dirty="0">
                          <a:solidFill>
                            <a:srgbClr val="003300"/>
                          </a:solidFill>
                          <a:effectLst/>
                          <a:latin typeface="Consolas" panose="020B0609020204030204" pitchFamily="49" charset="0"/>
                        </a:rPr>
                        <a:t>0.6287</a:t>
                      </a:r>
                      <a:r>
                        <a:rPr lang="en-US" sz="2499" dirty="0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here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67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AF4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Decision Tree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dirty="0">
                          <a:solidFill>
                            <a:srgbClr val="003300"/>
                          </a:solidFill>
                          <a:latin typeface="Consolas" panose="020B0609020204030204" pitchFamily="49" charset="0"/>
                        </a:rPr>
                        <a:t>83,987.31</a:t>
                      </a:r>
                    </a:p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b="0" i="0" dirty="0">
                          <a:solidFill>
                            <a:srgbClr val="003300"/>
                          </a:solidFill>
                          <a:effectLst/>
                          <a:latin typeface="Consolas" panose="020B0609020204030204" pitchFamily="49" charset="0"/>
                        </a:rPr>
                        <a:t>0.8003</a:t>
                      </a:r>
                      <a:endParaRPr lang="en-CA" sz="2800" dirty="0">
                        <a:solidFill>
                          <a:srgbClr val="003300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CA" sz="2800" b="0" i="0" dirty="0">
                          <a:solidFill>
                            <a:srgbClr val="003300"/>
                          </a:solidFill>
                          <a:effectLst/>
                          <a:latin typeface="Consolas" panose="020B0609020204030204" pitchFamily="49" charset="0"/>
                        </a:rPr>
                        <a:t>0.7994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67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AF4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Random Forest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dirty="0">
                          <a:latin typeface="Consolas" panose="020B0609020204030204" pitchFamily="49" charset="0"/>
                        </a:rPr>
                        <a:t>72975.593</a:t>
                      </a:r>
                      <a:endParaRPr lang="en-US" sz="2800" dirty="0">
                        <a:solidFill>
                          <a:srgbClr val="003300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800" b="0" i="0" dirty="0">
                          <a:solidFill>
                            <a:srgbClr val="003300"/>
                          </a:solidFill>
                          <a:effectLst/>
                          <a:latin typeface="Consolas" panose="020B0609020204030204" pitchFamily="49" charset="0"/>
                        </a:rPr>
                        <a:t>0.8439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CA" sz="2800" b="0" i="0" dirty="0">
                          <a:solidFill>
                            <a:srgbClr val="003300"/>
                          </a:solidFill>
                          <a:effectLst/>
                          <a:latin typeface="Consolas" panose="020B0609020204030204" pitchFamily="49" charset="0"/>
                        </a:rPr>
                        <a:t>0.8432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845969"/>
            <a:ext cx="1122696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Best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11D79-C7EF-20DA-1625-2F8EE88BBD48}"/>
              </a:ext>
            </a:extLst>
          </p:cNvPr>
          <p:cNvSpPr txBox="1"/>
          <p:nvPr/>
        </p:nvSpPr>
        <p:spPr>
          <a:xfrm>
            <a:off x="1371600" y="81915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300"/>
                </a:solidFill>
              </a:rPr>
              <a:t>Decided to go with Random Forest</a:t>
            </a:r>
            <a:endParaRPr lang="en-CA" sz="2800" dirty="0">
              <a:solidFill>
                <a:srgbClr val="0033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600700"/>
            <a:ext cx="1120337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Thank You !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E421CEC8-6156-F065-FBAC-F234AAA3FB56}"/>
              </a:ext>
            </a:extLst>
          </p:cNvPr>
          <p:cNvSpPr/>
          <p:nvPr/>
        </p:nvSpPr>
        <p:spPr>
          <a:xfrm rot="516667">
            <a:off x="6015447" y="-1865443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CAF79024-7DE3-452B-4CB4-013D0624E51D}"/>
              </a:ext>
            </a:extLst>
          </p:cNvPr>
          <p:cNvSpPr/>
          <p:nvPr/>
        </p:nvSpPr>
        <p:spPr>
          <a:xfrm rot="516667">
            <a:off x="13178248" y="1563556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8F54F-CFC6-F8AD-432F-9B4118C7C4B4}"/>
              </a:ext>
            </a:extLst>
          </p:cNvPr>
          <p:cNvSpPr txBox="1"/>
          <p:nvPr/>
        </p:nvSpPr>
        <p:spPr>
          <a:xfrm>
            <a:off x="1295400" y="82677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Click here for the deployment video</a:t>
            </a:r>
            <a:endParaRPr lang="en-CA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114300"/>
            <a:ext cx="9806604" cy="10293191"/>
          </a:xfrm>
          <a:custGeom>
            <a:avLst/>
            <a:gdLst/>
            <a:ahLst/>
            <a:cxnLst/>
            <a:rect l="l" t="t" r="r" b="b"/>
            <a:pathLst>
              <a:path w="9806604" h="10293191">
                <a:moveTo>
                  <a:pt x="0" y="0"/>
                </a:moveTo>
                <a:lnTo>
                  <a:pt x="9806604" y="0"/>
                </a:lnTo>
                <a:lnTo>
                  <a:pt x="9806604" y="10293191"/>
                </a:lnTo>
                <a:lnTo>
                  <a:pt x="0" y="10293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430410" y="1638300"/>
            <a:ext cx="4121920" cy="110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50"/>
              </a:lnSpc>
              <a:spcBef>
                <a:spcPct val="0"/>
              </a:spcBef>
            </a:pPr>
            <a:r>
              <a:rPr lang="en-US" sz="6700" dirty="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Members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1AF83-E9B3-7906-6D09-32B2FA457D4E}"/>
              </a:ext>
            </a:extLst>
          </p:cNvPr>
          <p:cNvSpPr txBox="1"/>
          <p:nvPr/>
        </p:nvSpPr>
        <p:spPr>
          <a:xfrm>
            <a:off x="9753600" y="1893336"/>
            <a:ext cx="8153400" cy="4327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CA" sz="4400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Inter"/>
              </a:rPr>
              <a:t>Ajomon Jose</a:t>
            </a:r>
          </a:p>
          <a:p>
            <a:pPr>
              <a:lnSpc>
                <a:spcPct val="150000"/>
              </a:lnSpc>
            </a:pPr>
            <a:r>
              <a:rPr lang="en-CA" sz="4400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Inter"/>
              </a:rPr>
              <a:t>Ashna Viji Alex</a:t>
            </a:r>
          </a:p>
          <a:p>
            <a:pPr>
              <a:lnSpc>
                <a:spcPct val="150000"/>
              </a:lnSpc>
            </a:pPr>
            <a:r>
              <a:rPr lang="en-CA" sz="4400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Inter"/>
              </a:rPr>
              <a:t>Anisha Susan Mathew</a:t>
            </a:r>
            <a:r>
              <a:rPr lang="en-CA" sz="4400" dirty="0">
                <a:solidFill>
                  <a:schemeClr val="accent3">
                    <a:lumMod val="50000"/>
                  </a:schemeClr>
                </a:solidFill>
                <a:highlight>
                  <a:srgbClr val="FFFFFF"/>
                </a:highlight>
                <a:latin typeface="Inter"/>
              </a:rPr>
              <a:t>                            </a:t>
            </a:r>
          </a:p>
          <a:p>
            <a:pPr>
              <a:lnSpc>
                <a:spcPct val="150000"/>
              </a:lnSpc>
            </a:pPr>
            <a:r>
              <a:rPr lang="en-CA" sz="4400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Inter"/>
              </a:rPr>
              <a:t>Varun </a:t>
            </a:r>
            <a:r>
              <a:rPr lang="en-CA" sz="4400" b="0" i="0" dirty="0" err="1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Inter"/>
              </a:rPr>
              <a:t>Kashyab</a:t>
            </a:r>
            <a:r>
              <a:rPr lang="en-CA" sz="4400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Inter"/>
              </a:rPr>
              <a:t> </a:t>
            </a:r>
            <a:r>
              <a:rPr lang="en-CA" sz="4400" b="0" i="0" dirty="0" err="1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Inter"/>
              </a:rPr>
              <a:t>Hariharaputhran</a:t>
            </a:r>
            <a:endParaRPr lang="en-CA" sz="4400" b="0" i="0" dirty="0">
              <a:solidFill>
                <a:schemeClr val="accent3">
                  <a:lumMod val="50000"/>
                </a:schemeClr>
              </a:solidFill>
              <a:effectLst/>
              <a:highlight>
                <a:srgbClr val="FFFFFF"/>
              </a:highlight>
              <a:latin typeface="Int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E93ADB-5B6E-F621-8E35-4126525883FB}"/>
              </a:ext>
            </a:extLst>
          </p:cNvPr>
          <p:cNvSpPr txBox="1"/>
          <p:nvPr/>
        </p:nvSpPr>
        <p:spPr>
          <a:xfrm>
            <a:off x="3200400" y="73533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Group : 5</a:t>
            </a:r>
            <a:endParaRPr lang="en-CA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74798" y="-38100"/>
            <a:ext cx="11965602" cy="10325101"/>
            <a:chOff x="104610" y="0"/>
            <a:chExt cx="5475623" cy="3815246"/>
          </a:xfrm>
        </p:grpSpPr>
        <p:sp>
          <p:nvSpPr>
            <p:cNvPr id="3" name="Freeform 3"/>
            <p:cNvSpPr/>
            <p:nvPr/>
          </p:nvSpPr>
          <p:spPr>
            <a:xfrm>
              <a:off x="104610" y="71783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/>
            <p:cNvSpPr/>
            <p:nvPr/>
          </p:nvSpPr>
          <p:spPr>
            <a:xfrm>
              <a:off x="104610" y="0"/>
              <a:ext cx="5475623" cy="3815246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1065" r="-106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78715" y="763353"/>
            <a:ext cx="6294923" cy="128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7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3380" y="3390900"/>
            <a:ext cx="14206620" cy="5342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predicting house price in King County, USA. </a:t>
            </a:r>
          </a:p>
          <a:p>
            <a:pPr marL="342900" indent="-342900" algn="l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Sourced from Kaggle, includes various features related to houses. The goal is to classify predict house price based on different features of a house like square feet, area, number of bedrooms, etc.</a:t>
            </a:r>
          </a:p>
          <a:p>
            <a:pPr marL="342900" indent="-342900" algn="l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Dataset: https://www.kaggle.com/code/burhanykiyakoglu/predicting-house-prices/notebook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58400" y="0"/>
            <a:ext cx="8229600" cy="10287000"/>
            <a:chOff x="0" y="0"/>
            <a:chExt cx="3282950" cy="3282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5000" b="-2500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6784" y="495300"/>
            <a:ext cx="9929816" cy="124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7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Data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2045F-6BC6-5B3E-9933-07EE87D9E779}"/>
              </a:ext>
            </a:extLst>
          </p:cNvPr>
          <p:cNvSpPr txBox="1"/>
          <p:nvPr/>
        </p:nvSpPr>
        <p:spPr>
          <a:xfrm>
            <a:off x="966784" y="2019300"/>
            <a:ext cx="627221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23E1A"/>
                </a:solidFill>
              </a:rPr>
              <a:t>No. of Record – 21000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23E1A"/>
                </a:solidFill>
              </a:rPr>
              <a:t>No. of Features - 21</a:t>
            </a:r>
            <a:endParaRPr lang="en-CA" sz="2800" dirty="0">
              <a:solidFill>
                <a:srgbClr val="323E1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B82B5-763A-623C-BFB2-E99EAC86A385}"/>
              </a:ext>
            </a:extLst>
          </p:cNvPr>
          <p:cNvSpPr txBox="1"/>
          <p:nvPr/>
        </p:nvSpPr>
        <p:spPr>
          <a:xfrm>
            <a:off x="990600" y="3695700"/>
            <a:ext cx="3733800" cy="648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9471D"/>
                </a:solidFill>
              </a:rPr>
              <a:t>Price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9471D"/>
                </a:solidFill>
              </a:rPr>
              <a:t>Bedrooms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9471D"/>
                </a:solidFill>
              </a:rPr>
              <a:t>Bathrooms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9471D"/>
                </a:solidFill>
              </a:rPr>
              <a:t>Sqft_living</a:t>
            </a:r>
            <a:endParaRPr lang="en-US" sz="2800" dirty="0">
              <a:solidFill>
                <a:srgbClr val="39471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9471D"/>
                </a:solidFill>
              </a:rPr>
              <a:t>Sqft</a:t>
            </a:r>
            <a:r>
              <a:rPr lang="en-US" sz="2800" dirty="0">
                <a:solidFill>
                  <a:srgbClr val="39471D"/>
                </a:solidFill>
              </a:rPr>
              <a:t> _lot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9471D"/>
                </a:solidFill>
              </a:rPr>
              <a:t>Floors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9471D"/>
                </a:solidFill>
              </a:rPr>
              <a:t>Waterfront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9471D"/>
                </a:solidFill>
              </a:rPr>
              <a:t>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9471D"/>
                </a:solidFill>
              </a:rPr>
              <a:t>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9471D"/>
                </a:solidFill>
              </a:rPr>
              <a:t>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810DAD-6C80-082A-5647-C5150FF13947}"/>
              </a:ext>
            </a:extLst>
          </p:cNvPr>
          <p:cNvSpPr txBox="1"/>
          <p:nvPr/>
        </p:nvSpPr>
        <p:spPr>
          <a:xfrm>
            <a:off x="6019800" y="3771900"/>
            <a:ext cx="3810000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23E1A"/>
                </a:solidFill>
              </a:rPr>
              <a:t>Sqft_basement</a:t>
            </a:r>
            <a:endParaRPr lang="en-US" sz="2800" dirty="0">
              <a:solidFill>
                <a:srgbClr val="323E1A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23E1A"/>
                </a:solidFill>
              </a:rPr>
              <a:t>Year_built</a:t>
            </a:r>
            <a:endParaRPr lang="en-US" sz="2800" dirty="0">
              <a:solidFill>
                <a:srgbClr val="323E1A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 err="1">
                <a:solidFill>
                  <a:srgbClr val="323E1A"/>
                </a:solidFill>
              </a:rPr>
              <a:t>Year_renovated</a:t>
            </a:r>
            <a:endParaRPr lang="en-CA" sz="2800" dirty="0">
              <a:solidFill>
                <a:srgbClr val="323E1A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 err="1">
                <a:solidFill>
                  <a:srgbClr val="323E1A"/>
                </a:solidFill>
              </a:rPr>
              <a:t>Lattitude</a:t>
            </a:r>
            <a:endParaRPr lang="en-CA" sz="2800" dirty="0">
              <a:solidFill>
                <a:srgbClr val="323E1A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323E1A"/>
                </a:solidFill>
              </a:rPr>
              <a:t>Longitude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323E1A"/>
                </a:solidFill>
              </a:rPr>
              <a:t>Sqft_living15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323E1A"/>
                </a:solidFill>
              </a:rPr>
              <a:t>Sqft_lot15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9471D"/>
                </a:solidFill>
              </a:rPr>
              <a:t>Grade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9471D"/>
                </a:solidFill>
              </a:rPr>
              <a:t>Sqft_above</a:t>
            </a:r>
            <a:endParaRPr lang="en-US" sz="2800" dirty="0">
              <a:solidFill>
                <a:srgbClr val="39471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9471D"/>
                </a:solidFill>
              </a:rPr>
              <a:t>Zipcode</a:t>
            </a:r>
            <a:endParaRPr lang="en-CA" sz="2800" dirty="0">
              <a:solidFill>
                <a:srgbClr val="39471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400" dirty="0">
              <a:solidFill>
                <a:srgbClr val="323E1A"/>
              </a:solidFill>
            </a:endParaRPr>
          </a:p>
          <a:p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58433" y="7349713"/>
            <a:ext cx="7971135" cy="3985567"/>
          </a:xfrm>
          <a:custGeom>
            <a:avLst/>
            <a:gdLst/>
            <a:ahLst/>
            <a:cxnLst/>
            <a:rect l="l" t="t" r="r" b="b"/>
            <a:pathLst>
              <a:path w="7971135" h="3985567">
                <a:moveTo>
                  <a:pt x="0" y="0"/>
                </a:moveTo>
                <a:lnTo>
                  <a:pt x="7971134" y="0"/>
                </a:lnTo>
                <a:lnTo>
                  <a:pt x="7971134" y="3985568"/>
                </a:lnTo>
                <a:lnTo>
                  <a:pt x="0" y="3985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800100"/>
            <a:ext cx="6910589" cy="124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6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17261"/>
              </p:ext>
            </p:extLst>
          </p:nvPr>
        </p:nvGraphicFramePr>
        <p:xfrm>
          <a:off x="1028700" y="2718593"/>
          <a:ext cx="16230600" cy="4421570"/>
        </p:xfrm>
        <a:graphic>
          <a:graphicData uri="http://schemas.openxmlformats.org/drawingml/2006/table">
            <a:tbl>
              <a:tblPr/>
              <a:tblGrid>
                <a:gridCol w="3962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567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AF4"/>
                          </a:solidFill>
                          <a:latin typeface="Montserrat Bold"/>
                          <a:sym typeface="Montserrat Bold"/>
                        </a:rPr>
                        <a:t>Removal of Irrelevant feature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AF4"/>
                          </a:solidFill>
                          <a:latin typeface="Montserrat Bold"/>
                          <a:sym typeface="Montserrat Bold"/>
                        </a:rPr>
                        <a:t>Checking for Null values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AF4"/>
                          </a:solidFill>
                          <a:latin typeface="Montserrat Bold"/>
                          <a:sym typeface="Montserrat Bold"/>
                        </a:rPr>
                        <a:t>Outlier Detection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AF4"/>
                          </a:solidFill>
                          <a:latin typeface="Montserrat Bold"/>
                          <a:sym typeface="Montserrat Bold"/>
                        </a:rPr>
                        <a:t>Data Transformation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893">
                <a:tc>
                  <a:txBody>
                    <a:bodyPr/>
                    <a:lstStyle/>
                    <a:p>
                      <a:pPr marL="431802" lvl="1" indent="-215901" algn="l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 dirty="0">
                          <a:solidFill>
                            <a:srgbClr val="1C402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Removed Id, </a:t>
                      </a:r>
                      <a:r>
                        <a:rPr lang="en-US" sz="2000" dirty="0" err="1">
                          <a:solidFill>
                            <a:srgbClr val="1C402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Zipcode</a:t>
                      </a:r>
                      <a:r>
                        <a:rPr lang="en-US" sz="2000" dirty="0">
                          <a:solidFill>
                            <a:srgbClr val="1C402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and date</a:t>
                      </a:r>
                      <a:endParaRPr lang="en-US" sz="1100" dirty="0"/>
                    </a:p>
                    <a:p>
                      <a:pPr marL="215901" lvl="1" indent="0" algn="l">
                        <a:lnSpc>
                          <a:spcPts val="2800"/>
                        </a:lnSpc>
                        <a:buFont typeface="Arial"/>
                        <a:buNone/>
                      </a:pPr>
                      <a:endParaRPr lang="en-US" sz="2000" dirty="0">
                        <a:solidFill>
                          <a:srgbClr val="1C402E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31802" lvl="1" indent="-215901" algn="l">
                        <a:lnSpc>
                          <a:spcPct val="15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 dirty="0">
                          <a:solidFill>
                            <a:srgbClr val="1C402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Zero null values</a:t>
                      </a:r>
                      <a:endParaRPr lang="en-US" sz="1100" dirty="0"/>
                    </a:p>
                    <a:p>
                      <a:pPr marL="431802" lvl="1" indent="-215901" algn="l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1C402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Zero Duplicates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31802" lvl="1" indent="-215901" algn="l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 dirty="0">
                          <a:solidFill>
                            <a:srgbClr val="1C402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Use Box plot and Interquartile Range</a:t>
                      </a:r>
                      <a:endParaRPr lang="en-US" sz="1100" dirty="0"/>
                    </a:p>
                    <a:p>
                      <a:pPr marL="431802" lvl="1" indent="-215901" algn="l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1C402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1121 records were found as outliers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31802" lvl="1" indent="-215901" algn="l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 dirty="0">
                          <a:solidFill>
                            <a:srgbClr val="1C402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Changing signs like – into +.</a:t>
                      </a:r>
                      <a:endParaRPr lang="en-US" sz="1100" dirty="0"/>
                    </a:p>
                    <a:p>
                      <a:pPr marL="431802" lvl="1" indent="-215901" algn="l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1C402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Changing datatype.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BBD68E-01B6-19BF-BF5E-4BB89EF440CF}"/>
              </a:ext>
            </a:extLst>
          </p:cNvPr>
          <p:cNvSpPr txBox="1"/>
          <p:nvPr/>
        </p:nvSpPr>
        <p:spPr>
          <a:xfrm>
            <a:off x="1143000" y="81153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55624"/>
                </a:solidFill>
              </a:rPr>
              <a:t>After Data cleaning, No. of records = 19,879</a:t>
            </a:r>
            <a:endParaRPr lang="en-CA" sz="2800" dirty="0">
              <a:solidFill>
                <a:srgbClr val="45562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129159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2938" y="3009900"/>
            <a:ext cx="15583462" cy="6896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6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Transformation of </a:t>
            </a:r>
            <a:r>
              <a:rPr lang="en-US" sz="3200" dirty="0" err="1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Year_built</a:t>
            </a: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3200" dirty="0" err="1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Year_renovated</a:t>
            </a: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 into the category of ‘Old’.</a:t>
            </a:r>
          </a:p>
          <a:p>
            <a:pPr algn="l">
              <a:lnSpc>
                <a:spcPts val="4160"/>
              </a:lnSpc>
            </a:pPr>
            <a:endParaRPr lang="en-US" sz="3200" dirty="0">
              <a:solidFill>
                <a:srgbClr val="FFFA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Finding correlation matrix using the existing features did not provide satisfactory results.</a:t>
            </a:r>
          </a:p>
          <a:p>
            <a:pPr algn="l">
              <a:lnSpc>
                <a:spcPts val="4160"/>
              </a:lnSpc>
            </a:pPr>
            <a:endParaRPr lang="en-US" sz="3200" dirty="0">
              <a:solidFill>
                <a:srgbClr val="FFFA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Feature Interactions :  </a:t>
            </a:r>
            <a:r>
              <a:rPr lang="en-US" sz="3200" dirty="0" err="1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living_lot</a:t>
            </a: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          =  </a:t>
            </a:r>
            <a:r>
              <a:rPr lang="en-US" sz="3200" dirty="0" err="1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sqft_living</a:t>
            </a: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/ </a:t>
            </a:r>
            <a:r>
              <a:rPr lang="en-US" sz="3200" dirty="0" err="1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sqft_lot</a:t>
            </a: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living15_lot15 =  sqft_living15/ sqft_lot15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</a:t>
            </a:r>
            <a:r>
              <a:rPr lang="en-US" sz="3200" dirty="0" err="1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con_grade</a:t>
            </a: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       =  (condition/5)*(grade/13)</a:t>
            </a:r>
          </a:p>
          <a:p>
            <a:pPr>
              <a:lnSpc>
                <a:spcPts val="4160"/>
              </a:lnSpc>
            </a:pPr>
            <a:endParaRPr lang="en-US" sz="3200" dirty="0">
              <a:solidFill>
                <a:srgbClr val="FFFA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416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Dropping appropriate columns, new Dataset has 14 features</a:t>
            </a:r>
          </a:p>
          <a:p>
            <a:pPr algn="l">
              <a:lnSpc>
                <a:spcPts val="4160"/>
              </a:lnSpc>
            </a:pPr>
            <a:endParaRPr lang="en-US" sz="3200" dirty="0">
              <a:solidFill>
                <a:srgbClr val="FFFA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5A65C1C-7104-6C81-D8EF-49CAC5D3E0D4}"/>
              </a:ext>
            </a:extLst>
          </p:cNvPr>
          <p:cNvSpPr txBox="1"/>
          <p:nvPr/>
        </p:nvSpPr>
        <p:spPr>
          <a:xfrm>
            <a:off x="911401" y="4076700"/>
            <a:ext cx="4346399" cy="2257425"/>
          </a:xfrm>
          <a:prstGeom prst="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Heat Map after Transformations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191909A-E53F-56C2-7221-E686090D762B}"/>
              </a:ext>
            </a:extLst>
          </p:cNvPr>
          <p:cNvSpPr/>
          <p:nvPr/>
        </p:nvSpPr>
        <p:spPr>
          <a:xfrm rot="5400000">
            <a:off x="4776786" y="4557714"/>
            <a:ext cx="2257426" cy="1295399"/>
          </a:xfrm>
          <a:prstGeom prst="triangle">
            <a:avLst>
              <a:gd name="adj" fmla="val 47051"/>
            </a:avLst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35BEC-E61D-EC7D-2E4E-2DB1EBE2EFD2}"/>
              </a:ext>
            </a:extLst>
          </p:cNvPr>
          <p:cNvSpPr txBox="1"/>
          <p:nvPr/>
        </p:nvSpPr>
        <p:spPr>
          <a:xfrm>
            <a:off x="759001" y="571500"/>
            <a:ext cx="777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3300"/>
                </a:solidFill>
              </a:rPr>
              <a:t>Visualization</a:t>
            </a:r>
            <a:endParaRPr lang="en-CA" sz="7200" dirty="0">
              <a:solidFill>
                <a:srgbClr val="003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4A3B4-7CC9-D920-6929-F85BE281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244" y="625092"/>
            <a:ext cx="10439400" cy="932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809625"/>
            <a:ext cx="753808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54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Scatter Plot</a:t>
            </a:r>
          </a:p>
          <a:p>
            <a:pPr algn="l"/>
            <a:r>
              <a:rPr lang="en-US" sz="40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Between Age and Price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1087"/>
            <a:ext cx="7811062" cy="428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6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Variable Old has negative correlation with Price</a:t>
            </a:r>
          </a:p>
          <a:p>
            <a:pPr algn="l">
              <a:lnSpc>
                <a:spcPts val="4160"/>
              </a:lnSpc>
            </a:pPr>
            <a:endParaRPr lang="en-US" sz="3200" dirty="0">
              <a:solidFill>
                <a:srgbClr val="1C402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 algn="l">
              <a:lnSpc>
                <a:spcPts val="416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As age of the house increases price of the house decreases and vice versa</a:t>
            </a:r>
          </a:p>
          <a:p>
            <a:pPr algn="l">
              <a:lnSpc>
                <a:spcPts val="4160"/>
              </a:lnSpc>
            </a:pPr>
            <a:endParaRPr lang="en-US" sz="3200" dirty="0">
              <a:solidFill>
                <a:srgbClr val="1C402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160"/>
              </a:lnSpc>
            </a:pPr>
            <a:endParaRPr lang="en-US" sz="3200" dirty="0">
              <a:solidFill>
                <a:srgbClr val="1C402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160"/>
              </a:lnSpc>
            </a:pPr>
            <a:endParaRPr lang="en-US" sz="3200" dirty="0">
              <a:solidFill>
                <a:srgbClr val="1C402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242F9224-2D7A-8E93-3530-8870DCE25FA3}"/>
              </a:ext>
            </a:extLst>
          </p:cNvPr>
          <p:cNvSpPr/>
          <p:nvPr/>
        </p:nvSpPr>
        <p:spPr>
          <a:xfrm>
            <a:off x="923375" y="8039100"/>
            <a:ext cx="2838877" cy="1760104"/>
          </a:xfrm>
          <a:custGeom>
            <a:avLst/>
            <a:gdLst/>
            <a:ahLst/>
            <a:cxnLst/>
            <a:rect l="l" t="t" r="r" b="b"/>
            <a:pathLst>
              <a:path w="2838877" h="1760104">
                <a:moveTo>
                  <a:pt x="0" y="0"/>
                </a:moveTo>
                <a:lnTo>
                  <a:pt x="2838877" y="0"/>
                </a:lnTo>
                <a:lnTo>
                  <a:pt x="2838877" y="1760104"/>
                </a:lnTo>
                <a:lnTo>
                  <a:pt x="0" y="176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9DE371-51D0-AE6D-E842-138812AF4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5" y="2019300"/>
            <a:ext cx="7343775" cy="7610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79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79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954" y="79494"/>
            <a:ext cx="9140044" cy="10207507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CB9F528-2F80-F309-B2FE-50EBAB2DA8B6}"/>
              </a:ext>
            </a:extLst>
          </p:cNvPr>
          <p:cNvSpPr txBox="1"/>
          <p:nvPr/>
        </p:nvSpPr>
        <p:spPr>
          <a:xfrm>
            <a:off x="1207008" y="876300"/>
            <a:ext cx="5487079" cy="2679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323E1A"/>
                </a:solidFill>
                <a:latin typeface="+mj-lt"/>
                <a:ea typeface="+mj-ea"/>
                <a:cs typeface="+mj-cs"/>
              </a:rPr>
              <a:t>Bar Graph</a:t>
            </a:r>
            <a:endParaRPr lang="en-US" sz="6600" kern="1200" dirty="0">
              <a:solidFill>
                <a:srgbClr val="323E1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54404-BF8F-0E9D-DA2B-D05B326CD6A4}"/>
              </a:ext>
            </a:extLst>
          </p:cNvPr>
          <p:cNvSpPr txBox="1"/>
          <p:nvPr/>
        </p:nvSpPr>
        <p:spPr>
          <a:xfrm>
            <a:off x="1207008" y="1333500"/>
            <a:ext cx="5487079" cy="1432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kern="1200" dirty="0">
                <a:solidFill>
                  <a:srgbClr val="323E1A"/>
                </a:solidFill>
                <a:latin typeface="+mn-lt"/>
                <a:ea typeface="+mn-ea"/>
                <a:cs typeface="+mn-cs"/>
              </a:rPr>
              <a:t>Bedrooms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AD3CE-AA24-1866-C767-A984BFEE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852917"/>
            <a:ext cx="12877800" cy="7391400"/>
          </a:xfrm>
          <a:prstGeom prst="rect">
            <a:avLst/>
          </a:prstGeom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id="{3BE9DEA9-C54D-7D3D-9A9F-1CCB820647F2}"/>
              </a:ext>
            </a:extLst>
          </p:cNvPr>
          <p:cNvSpPr/>
          <p:nvPr/>
        </p:nvSpPr>
        <p:spPr>
          <a:xfrm>
            <a:off x="923375" y="8039100"/>
            <a:ext cx="2838877" cy="1760104"/>
          </a:xfrm>
          <a:custGeom>
            <a:avLst/>
            <a:gdLst/>
            <a:ahLst/>
            <a:cxnLst/>
            <a:rect l="l" t="t" r="r" b="b"/>
            <a:pathLst>
              <a:path w="2838877" h="1760104">
                <a:moveTo>
                  <a:pt x="0" y="0"/>
                </a:moveTo>
                <a:lnTo>
                  <a:pt x="2838877" y="0"/>
                </a:lnTo>
                <a:lnTo>
                  <a:pt x="2838877" y="1760104"/>
                </a:lnTo>
                <a:lnTo>
                  <a:pt x="0" y="1760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8083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517</Words>
  <Application>Microsoft Office PowerPoint</Application>
  <PresentationFormat>Custom</PresentationFormat>
  <Paragraphs>120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Inter</vt:lpstr>
      <vt:lpstr>Wingdings</vt:lpstr>
      <vt:lpstr>Monsteratt</vt:lpstr>
      <vt:lpstr>Open Sans</vt:lpstr>
      <vt:lpstr>Consolas</vt:lpstr>
      <vt:lpstr>Montserrat Bold</vt:lpstr>
      <vt:lpstr>Arial</vt:lpstr>
      <vt:lpstr>Calibri</vt:lpstr>
      <vt:lpstr>Montserrat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Green Corporate Geometric Business Case Study and Report Business Presentation</dc:title>
  <dc:creator>ajomon jose</dc:creator>
  <cp:lastModifiedBy>ajomon jose</cp:lastModifiedBy>
  <cp:revision>12</cp:revision>
  <dcterms:created xsi:type="dcterms:W3CDTF">2006-08-16T00:00:00Z</dcterms:created>
  <dcterms:modified xsi:type="dcterms:W3CDTF">2024-08-14T20:16:23Z</dcterms:modified>
  <dc:identifier>DAGMcWhmkNk</dc:identifier>
</cp:coreProperties>
</file>